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0" r:id="rId2"/>
    <p:sldId id="293" r:id="rId3"/>
    <p:sldId id="283" r:id="rId4"/>
    <p:sldId id="285" r:id="rId5"/>
    <p:sldId id="287" r:id="rId6"/>
    <p:sldId id="286" r:id="rId7"/>
    <p:sldId id="295" r:id="rId8"/>
    <p:sldId id="280" r:id="rId9"/>
    <p:sldId id="281" r:id="rId10"/>
    <p:sldId id="289" r:id="rId11"/>
    <p:sldId id="282" r:id="rId12"/>
    <p:sldId id="288" r:id="rId13"/>
    <p:sldId id="291" r:id="rId14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625C"/>
    <a:srgbClr val="006EAB"/>
    <a:srgbClr val="00748C"/>
    <a:srgbClr val="AC254A"/>
    <a:srgbClr val="6E59A5"/>
    <a:srgbClr val="28B1DA"/>
    <a:srgbClr val="6EB420"/>
    <a:srgbClr val="009D87"/>
    <a:srgbClr val="72645C"/>
    <a:srgbClr val="786B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73" autoAdjust="0"/>
  </p:normalViewPr>
  <p:slideViewPr>
    <p:cSldViewPr>
      <p:cViewPr varScale="1">
        <p:scale>
          <a:sx n="111" d="100"/>
          <a:sy n="111" d="100"/>
        </p:scale>
        <p:origin x="16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A9CA7-6084-4A42-AFEB-007AFF2DA986}" type="datetimeFigureOut">
              <a:rPr lang="fr-FR" smtClean="0"/>
              <a:t>06/04/2023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CC264-5EF0-47F7-8A53-3081B447E1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467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Bien expliciter ce que fait</a:t>
            </a:r>
            <a:r>
              <a:rPr lang="fr-FR" baseline="0" dirty="0"/>
              <a:t> l’agglo et ce qui est à la charge des communes/organisateurs d’évènements pour qu’il n’y ait pas de confusion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CC264-5EF0-47F7-8A53-3081B447E1C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022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Lien avec l’OT qui accompagne les associations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CC264-5EF0-47F7-8A53-3081B447E1C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44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1C77D77D-D317-499A-A7CB-E53B11DA3CD7}"/>
              </a:ext>
            </a:extLst>
          </p:cNvPr>
          <p:cNvGrpSpPr/>
          <p:nvPr userDrawn="1"/>
        </p:nvGrpSpPr>
        <p:grpSpPr>
          <a:xfrm>
            <a:off x="0" y="5301208"/>
            <a:ext cx="9144000" cy="1601989"/>
            <a:chOff x="359983" y="6117675"/>
            <a:chExt cx="9166921" cy="1540509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8D03C16D-27FB-440D-B120-70ABADAC9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83" y="6117675"/>
              <a:ext cx="9166921" cy="1540509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xmlns="" id="{36D2281D-B0E6-4539-95E3-69906B0BE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6860409"/>
              <a:ext cx="1368152" cy="711401"/>
            </a:xfrm>
            <a:prstGeom prst="rect">
              <a:avLst/>
            </a:prstGeom>
          </p:spPr>
        </p:pic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04448" y="6376868"/>
            <a:ext cx="442392" cy="365125"/>
          </a:xfrm>
        </p:spPr>
        <p:txBody>
          <a:bodyPr/>
          <a:lstStyle>
            <a:lvl1pPr>
              <a:defRPr b="1">
                <a:solidFill>
                  <a:srgbClr val="71625C"/>
                </a:solidFill>
              </a:defRPr>
            </a:lvl1pPr>
          </a:lstStyle>
          <a:p>
            <a:fld id="{381766BE-2098-46CD-9A68-C2B07347DEC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A60AB4C4-5F97-4319-93B7-B037E8DD9BF3}"/>
              </a:ext>
            </a:extLst>
          </p:cNvPr>
          <p:cNvSpPr txBox="1"/>
          <p:nvPr userDrawn="1"/>
        </p:nvSpPr>
        <p:spPr>
          <a:xfrm>
            <a:off x="245204" y="6505599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72645C"/>
                </a:solidFill>
              </a:rPr>
              <a:t>Direction Environnement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97160" y="1367885"/>
            <a:ext cx="8766740" cy="5079093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71625C"/>
                </a:solidFill>
              </a:defRPr>
            </a:lvl1pPr>
            <a:lvl2pPr marL="742950" indent="-285750">
              <a:buClr>
                <a:srgbClr val="006EAB"/>
              </a:buClr>
              <a:buFont typeface="Wingdings" panose="05000000000000000000" pitchFamily="2" charset="2"/>
              <a:buChar char="§"/>
              <a:defRPr sz="2800" b="1">
                <a:solidFill>
                  <a:srgbClr val="006EAB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xmlns="" id="{28B68571-E214-40A6-A17A-4B0F27ABEC40}"/>
              </a:ext>
            </a:extLst>
          </p:cNvPr>
          <p:cNvGrpSpPr/>
          <p:nvPr userDrawn="1"/>
        </p:nvGrpSpPr>
        <p:grpSpPr>
          <a:xfrm>
            <a:off x="0" y="5301208"/>
            <a:ext cx="9144000" cy="1601989"/>
            <a:chOff x="382904" y="6117675"/>
            <a:chExt cx="9144000" cy="1540509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xmlns="" id="{69D55A11-7407-4B18-B82D-E90495D02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904" y="6117675"/>
              <a:ext cx="9144000" cy="1540509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xmlns="" id="{A23BE394-E18B-4A62-BE3D-ACCE2D3FF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6860409"/>
              <a:ext cx="1368152" cy="711401"/>
            </a:xfrm>
            <a:prstGeom prst="rect">
              <a:avLst/>
            </a:prstGeom>
          </p:spPr>
        </p:pic>
      </p:grpSp>
      <p:sp>
        <p:nvSpPr>
          <p:cNvPr id="19" name="Espace réservé du numéro de diapositive 3">
            <a:extLst>
              <a:ext uri="{FF2B5EF4-FFF2-40B4-BE49-F238E27FC236}">
                <a16:creationId xmlns:a16="http://schemas.microsoft.com/office/drawing/2014/main" xmlns="" id="{E6AB3895-0146-4408-9E59-6B7875E61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448" y="6376868"/>
            <a:ext cx="442392" cy="365125"/>
          </a:xfrm>
        </p:spPr>
        <p:txBody>
          <a:bodyPr/>
          <a:lstStyle>
            <a:lvl1pPr>
              <a:defRPr b="1">
                <a:solidFill>
                  <a:srgbClr val="71625C"/>
                </a:solidFill>
              </a:defRPr>
            </a:lvl1pPr>
          </a:lstStyle>
          <a:p>
            <a:fld id="{381766BE-2098-46CD-9A68-C2B07347DEC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30F2C2D9-39D4-4B5F-8FCF-20D5E8731E7E}"/>
              </a:ext>
            </a:extLst>
          </p:cNvPr>
          <p:cNvSpPr txBox="1"/>
          <p:nvPr userDrawn="1"/>
        </p:nvSpPr>
        <p:spPr>
          <a:xfrm>
            <a:off x="280100" y="6430304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72645C"/>
                </a:solidFill>
              </a:rPr>
              <a:t>Direction Environnement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xmlns="" id="{3C1122C3-C1B8-488D-8A18-D94387FA60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4" y="119919"/>
            <a:ext cx="8437568" cy="79174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rgbClr val="006EAB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TITRE DIAPO</a:t>
            </a:r>
            <a:br>
              <a:rPr lang="fr-FR" dirty="0"/>
            </a:b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05DC7-8542-4587-9274-669FCF65EF40}" type="datetimeFigureOut">
              <a:rPr lang="fr-FR" smtClean="0"/>
              <a:pPr/>
              <a:t>06/04/2023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766BE-2098-46CD-9A68-C2B07347DE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ementresponsable.ademe.fr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xmlns="" id="{9F7E53A3-1B40-4E57-B2A2-26EE5F1E67C4}"/>
              </a:ext>
            </a:extLst>
          </p:cNvPr>
          <p:cNvSpPr txBox="1">
            <a:spLocks/>
          </p:cNvSpPr>
          <p:nvPr/>
        </p:nvSpPr>
        <p:spPr>
          <a:xfrm>
            <a:off x="382904" y="1268760"/>
            <a:ext cx="8437568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rgbClr val="006EA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/>
              <a:t>Démarche d’accompagnement </a:t>
            </a:r>
          </a:p>
          <a:p>
            <a:pPr algn="ctr"/>
            <a:r>
              <a:rPr lang="fr-FR" sz="3600" dirty="0"/>
              <a:t>des éco-évènements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6F96458-3F0A-48F8-86D3-922A6D3ECC92}"/>
              </a:ext>
            </a:extLst>
          </p:cNvPr>
          <p:cNvSpPr/>
          <p:nvPr/>
        </p:nvSpPr>
        <p:spPr>
          <a:xfrm>
            <a:off x="1644693" y="3356992"/>
            <a:ext cx="5913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rgbClr val="71625C"/>
                </a:solidFill>
              </a:rPr>
              <a:t>Commission évènements culturels et sportifs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C6EAA2C-44D5-44F7-9956-BDF40E0DE3D6}"/>
              </a:ext>
            </a:extLst>
          </p:cNvPr>
          <p:cNvSpPr/>
          <p:nvPr/>
        </p:nvSpPr>
        <p:spPr>
          <a:xfrm>
            <a:off x="2315688" y="416185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400" i="1" dirty="0"/>
              <a:t>23 mars 2023</a:t>
            </a:r>
          </a:p>
        </p:txBody>
      </p:sp>
    </p:spTree>
    <p:extLst>
      <p:ext uri="{BB962C8B-B14F-4D97-AF65-F5344CB8AC3E}">
        <p14:creationId xmlns:p14="http://schemas.microsoft.com/office/powerpoint/2010/main" val="1557858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FFCE437-937A-4B1B-B4C5-D23E3E8E2E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349" y="1232756"/>
            <a:ext cx="5856651" cy="43924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DFF87D-EC35-4BDD-98A7-2B4E9756B9D3}"/>
              </a:ext>
            </a:extLst>
          </p:cNvPr>
          <p:cNvSpPr/>
          <p:nvPr/>
        </p:nvSpPr>
        <p:spPr>
          <a:xfrm>
            <a:off x="359532" y="3645024"/>
            <a:ext cx="2520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ym typeface="Wingdings" panose="05000000000000000000" pitchFamily="2" charset="2"/>
              </a:rPr>
              <a:t>Proposition de l’Agglo de créer des jupes de barrière pour communiquer sur l’eau du robinet</a:t>
            </a:r>
          </a:p>
          <a:p>
            <a:pPr algn="ctr"/>
            <a:r>
              <a:rPr lang="fr-FR" dirty="0">
                <a:sym typeface="Wingdings" panose="05000000000000000000" pitchFamily="2" charset="2"/>
              </a:rPr>
              <a:t>« Aqua Vienna »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FE47E8E-0B94-4C90-832E-A50DD48FA175}"/>
              </a:ext>
            </a:extLst>
          </p:cNvPr>
          <p:cNvSpPr/>
          <p:nvPr/>
        </p:nvSpPr>
        <p:spPr>
          <a:xfrm>
            <a:off x="359532" y="2754794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ym typeface="Wingdings" panose="05000000000000000000" pitchFamily="2" charset="2"/>
              </a:rPr>
              <a:t>Ex : initiative du Trail d’Ampuis 2022</a:t>
            </a: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xmlns="" id="{023B4954-C37F-4939-8D43-53C69D2C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119919"/>
            <a:ext cx="8437568" cy="791747"/>
          </a:xfrm>
        </p:spPr>
        <p:txBody>
          <a:bodyPr/>
          <a:lstStyle/>
          <a:p>
            <a:r>
              <a:rPr lang="fr-FR" dirty="0"/>
              <a:t>Points d’eau - communication sur Aqua Vienna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511776CF-E0F5-4F1F-9339-79D06F8F73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1124744"/>
            <a:ext cx="2520280" cy="147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2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xmlns="" id="{3C6AFB16-A7EF-452C-9A09-0CE99CE82AE5}"/>
              </a:ext>
            </a:extLst>
          </p:cNvPr>
          <p:cNvSpPr txBox="1">
            <a:spLocks/>
          </p:cNvSpPr>
          <p:nvPr/>
        </p:nvSpPr>
        <p:spPr>
          <a:xfrm>
            <a:off x="238888" y="119919"/>
            <a:ext cx="8437568" cy="79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rgbClr val="006EA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2F0A160-60FC-4474-B22B-FE57F065B2FC}"/>
              </a:ext>
            </a:extLst>
          </p:cNvPr>
          <p:cNvSpPr/>
          <p:nvPr/>
        </p:nvSpPr>
        <p:spPr>
          <a:xfrm>
            <a:off x="382904" y="2276872"/>
            <a:ext cx="8149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ym typeface="Wingdings" panose="05000000000000000000" pitchFamily="2" charset="2"/>
              </a:rPr>
              <a:t>Réalisation d’une auto-évaluation des évènements ?</a:t>
            </a:r>
            <a:endParaRPr lang="fr-FR" sz="2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565E427-E018-4F55-BA97-4EC14E75F1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395"/>
          <a:stretch/>
        </p:blipFill>
        <p:spPr>
          <a:xfrm>
            <a:off x="403440" y="2748990"/>
            <a:ext cx="4032000" cy="274146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78D6FA60-001D-421D-A2A0-C1B5303DC4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727"/>
          <a:stretch/>
        </p:blipFill>
        <p:spPr>
          <a:xfrm>
            <a:off x="4662574" y="2748990"/>
            <a:ext cx="4070824" cy="274146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DBAD7FAE-C87D-4436-AA4A-0608274FA9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632357" cy="103591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F1C5156-BAAC-48B1-86A1-7ED28F25F1C1}"/>
              </a:ext>
            </a:extLst>
          </p:cNvPr>
          <p:cNvSpPr/>
          <p:nvPr/>
        </p:nvSpPr>
        <p:spPr>
          <a:xfrm>
            <a:off x="1475656" y="1320329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Qu’est-ce qui pourrait être amélioré ?</a:t>
            </a:r>
          </a:p>
        </p:txBody>
      </p:sp>
      <p:sp>
        <p:nvSpPr>
          <p:cNvPr id="13" name="Titre 2">
            <a:extLst>
              <a:ext uri="{FF2B5EF4-FFF2-40B4-BE49-F238E27FC236}">
                <a16:creationId xmlns:a16="http://schemas.microsoft.com/office/drawing/2014/main" xmlns="" id="{C206832B-173F-4B5B-883D-F2138D86F43E}"/>
              </a:ext>
            </a:extLst>
          </p:cNvPr>
          <p:cNvSpPr txBox="1">
            <a:spLocks/>
          </p:cNvSpPr>
          <p:nvPr/>
        </p:nvSpPr>
        <p:spPr>
          <a:xfrm>
            <a:off x="353216" y="188640"/>
            <a:ext cx="8437568" cy="79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rgbClr val="006EA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Quelles autres actions pour la suite ?</a:t>
            </a:r>
          </a:p>
        </p:txBody>
      </p:sp>
    </p:spTree>
    <p:extLst>
      <p:ext uri="{BB962C8B-B14F-4D97-AF65-F5344CB8AC3E}">
        <p14:creationId xmlns:p14="http://schemas.microsoft.com/office/powerpoint/2010/main" val="722021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2F0A160-60FC-4474-B22B-FE57F065B2FC}"/>
              </a:ext>
            </a:extLst>
          </p:cNvPr>
          <p:cNvSpPr/>
          <p:nvPr/>
        </p:nvSpPr>
        <p:spPr>
          <a:xfrm>
            <a:off x="382904" y="1052736"/>
            <a:ext cx="8149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ym typeface="Wingdings" panose="05000000000000000000" pitchFamily="2" charset="2"/>
              </a:rPr>
              <a:t>Réalisation d’une auto-évaluation des évènements ?</a:t>
            </a:r>
            <a:endParaRPr lang="fr-FR" sz="20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C74B929-3337-4FF9-8008-311E845A9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144" y="1556792"/>
            <a:ext cx="5377736" cy="37788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E8575D-3813-4274-8EBD-38DB96F27E1E}"/>
              </a:ext>
            </a:extLst>
          </p:cNvPr>
          <p:cNvSpPr/>
          <p:nvPr/>
        </p:nvSpPr>
        <p:spPr>
          <a:xfrm>
            <a:off x="382904" y="2060848"/>
            <a:ext cx="2604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ym typeface="Wingdings" panose="05000000000000000000" pitchFamily="2" charset="2"/>
              </a:rPr>
              <a:t>Outil plus poussé proposé par l’ADEME : ADERE</a:t>
            </a:r>
          </a:p>
          <a:p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FR" sz="2000" dirty="0">
                <a:sym typeface="Wingdings" panose="05000000000000000000" pitchFamily="2" charset="2"/>
              </a:rPr>
              <a:t>Réponse à des questions sur les différents axes impactant d’un évènement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A1DA0B7-F928-4185-A839-7C0A8AFD28D3}"/>
              </a:ext>
            </a:extLst>
          </p:cNvPr>
          <p:cNvSpPr/>
          <p:nvPr/>
        </p:nvSpPr>
        <p:spPr>
          <a:xfrm>
            <a:off x="4426508" y="5517232"/>
            <a:ext cx="4105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3"/>
              </a:rPr>
              <a:t>https://evenementresponsable.ademe.fr/</a:t>
            </a:r>
            <a:endParaRPr lang="fr-FR" dirty="0"/>
          </a:p>
        </p:txBody>
      </p:sp>
      <p:sp>
        <p:nvSpPr>
          <p:cNvPr id="10" name="Titre 2">
            <a:extLst>
              <a:ext uri="{FF2B5EF4-FFF2-40B4-BE49-F238E27FC236}">
                <a16:creationId xmlns:a16="http://schemas.microsoft.com/office/drawing/2014/main" xmlns="" id="{14001C10-5824-4F04-960B-C9C0A5F21697}"/>
              </a:ext>
            </a:extLst>
          </p:cNvPr>
          <p:cNvSpPr txBox="1">
            <a:spLocks/>
          </p:cNvSpPr>
          <p:nvPr/>
        </p:nvSpPr>
        <p:spPr>
          <a:xfrm>
            <a:off x="353216" y="188640"/>
            <a:ext cx="8437568" cy="79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rgbClr val="006EA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Quelles autres actions pour la suite ?</a:t>
            </a:r>
          </a:p>
        </p:txBody>
      </p:sp>
    </p:spTree>
    <p:extLst>
      <p:ext uri="{BB962C8B-B14F-4D97-AF65-F5344CB8AC3E}">
        <p14:creationId xmlns:p14="http://schemas.microsoft.com/office/powerpoint/2010/main" val="982514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07EC96C6-43D9-4690-B5D4-78C1ABFFF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16" y="188640"/>
            <a:ext cx="8437568" cy="791747"/>
          </a:xfrm>
        </p:spPr>
        <p:txBody>
          <a:bodyPr/>
          <a:lstStyle/>
          <a:p>
            <a:r>
              <a:rPr lang="fr-FR" dirty="0"/>
              <a:t>Quelles autres actions pour la suite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C8B1F5C-CCB8-44DD-9B29-6480417E12BD}"/>
              </a:ext>
            </a:extLst>
          </p:cNvPr>
          <p:cNvSpPr/>
          <p:nvPr/>
        </p:nvSpPr>
        <p:spPr>
          <a:xfrm>
            <a:off x="610488" y="1412776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6EAB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000" dirty="0">
                <a:sym typeface="Wingdings" panose="05000000000000000000" pitchFamily="2" charset="2"/>
              </a:rPr>
              <a:t>Formations des associations/structures organisatrices d’évènements</a:t>
            </a:r>
          </a:p>
          <a:p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Clr>
                <a:srgbClr val="006EAB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000" dirty="0">
                <a:sym typeface="Wingdings" panose="05000000000000000000" pitchFamily="2" charset="2"/>
              </a:rPr>
              <a:t>Profiter des forums des associations pour prévoir un temps d’échange avec les associations. </a:t>
            </a:r>
          </a:p>
          <a:p>
            <a:pPr marL="895350">
              <a:tabLst>
                <a:tab pos="895350" algn="l"/>
              </a:tabLst>
            </a:pPr>
            <a:r>
              <a:rPr lang="fr-FR" sz="2000" dirty="0">
                <a:sym typeface="Wingdings" panose="05000000000000000000" pitchFamily="2" charset="2"/>
              </a:rPr>
              <a:t> Quelles communes organisent un forum des associations ?</a:t>
            </a:r>
          </a:p>
          <a:p>
            <a:pPr marL="357188">
              <a:tabLst>
                <a:tab pos="357188" algn="l"/>
              </a:tabLst>
            </a:pPr>
            <a:endParaRPr lang="fr-FR" sz="2000" dirty="0">
              <a:sym typeface="Wingdings" panose="05000000000000000000" pitchFamily="2" charset="2"/>
            </a:endParaRPr>
          </a:p>
          <a:p>
            <a:pPr marL="342900" indent="-342900">
              <a:buClr>
                <a:srgbClr val="006EAB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000" dirty="0">
                <a:sym typeface="Wingdings" panose="05000000000000000000" pitchFamily="2" charset="2"/>
              </a:rPr>
              <a:t>Création d’un guide des éco-évènements</a:t>
            </a:r>
          </a:p>
          <a:p>
            <a:r>
              <a:rPr lang="fr-FR" sz="2000" dirty="0">
                <a:sym typeface="Wingdings" panose="05000000000000000000" pitchFamily="2" charset="2"/>
              </a:rPr>
              <a:t>	 Lien avec la Ville de Vienne qui engage une démarche similaire </a:t>
            </a:r>
          </a:p>
        </p:txBody>
      </p:sp>
    </p:spTree>
    <p:extLst>
      <p:ext uri="{BB962C8B-B14F-4D97-AF65-F5344CB8AC3E}">
        <p14:creationId xmlns:p14="http://schemas.microsoft.com/office/powerpoint/2010/main" val="1418871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B4B0EBB-A9A0-4D9A-8954-D5E99DD75816}"/>
              </a:ext>
            </a:extLst>
          </p:cNvPr>
          <p:cNvSpPr/>
          <p:nvPr/>
        </p:nvSpPr>
        <p:spPr>
          <a:xfrm>
            <a:off x="0" y="1412776"/>
            <a:ext cx="9144000" cy="3024336"/>
          </a:xfrm>
          <a:prstGeom prst="rect">
            <a:avLst/>
          </a:prstGeom>
          <a:solidFill>
            <a:srgbClr val="006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1- Qu’est-ce qu’un éco-évènement ?</a:t>
            </a:r>
          </a:p>
        </p:txBody>
      </p:sp>
    </p:spTree>
    <p:extLst>
      <p:ext uri="{BB962C8B-B14F-4D97-AF65-F5344CB8AC3E}">
        <p14:creationId xmlns:p14="http://schemas.microsoft.com/office/powerpoint/2010/main" val="94633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FA2A259C-2253-4A75-81E5-B0D55E205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17" y="1012705"/>
            <a:ext cx="1034033" cy="118248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4E142CA7-BAD5-4C48-9DB9-DCDB0EF40068}"/>
              </a:ext>
            </a:extLst>
          </p:cNvPr>
          <p:cNvSpPr txBox="1"/>
          <p:nvPr/>
        </p:nvSpPr>
        <p:spPr>
          <a:xfrm>
            <a:off x="1352093" y="1178212"/>
            <a:ext cx="7182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9D87"/>
                </a:solidFill>
              </a:rPr>
              <a:t>La communication</a:t>
            </a:r>
          </a:p>
        </p:txBody>
      </p:sp>
      <p:sp>
        <p:nvSpPr>
          <p:cNvPr id="14" name="Flèche : virage 13">
            <a:extLst>
              <a:ext uri="{FF2B5EF4-FFF2-40B4-BE49-F238E27FC236}">
                <a16:creationId xmlns:a16="http://schemas.microsoft.com/office/drawing/2014/main" xmlns="" id="{B70B39D1-75FF-4CC9-A585-78C109FC40CB}"/>
              </a:ext>
            </a:extLst>
          </p:cNvPr>
          <p:cNvSpPr/>
          <p:nvPr/>
        </p:nvSpPr>
        <p:spPr>
          <a:xfrm rot="1269720" flipV="1">
            <a:off x="585455" y="2441814"/>
            <a:ext cx="709350" cy="405342"/>
          </a:xfrm>
          <a:prstGeom prst="bentArrow">
            <a:avLst>
              <a:gd name="adj1" fmla="val 15476"/>
              <a:gd name="adj2" fmla="val 32937"/>
              <a:gd name="adj3" fmla="val 47223"/>
              <a:gd name="adj4" fmla="val 81150"/>
            </a:avLst>
          </a:prstGeom>
          <a:solidFill>
            <a:srgbClr val="009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62D77D35-93C3-40E4-9185-B67027957D8C}"/>
              </a:ext>
            </a:extLst>
          </p:cNvPr>
          <p:cNvSpPr txBox="1"/>
          <p:nvPr/>
        </p:nvSpPr>
        <p:spPr>
          <a:xfrm>
            <a:off x="1333524" y="1827734"/>
            <a:ext cx="74948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Limiter le papier :</a:t>
            </a:r>
          </a:p>
          <a:p>
            <a:pPr marL="742950" lvl="1" indent="-285750">
              <a:buFontTx/>
              <a:buChar char="-"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Estimer les bonnes quantités de tracts et affiches nécessaires</a:t>
            </a:r>
          </a:p>
          <a:p>
            <a:pPr marL="742950" lvl="1" indent="-285750">
              <a:buFontTx/>
              <a:buChar char="-"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Inclure la mention « Ne jetez pas ce document : triez-le pour qu’il puisse être recyclé ! »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Privilégier une communication dématérialisée</a:t>
            </a:r>
            <a:endParaRPr lang="fr-F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Privilégier les supports réutilisables pour les infos pendant l’évènement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Faire appel à un imprimeur « éco-exemplaire » :</a:t>
            </a:r>
          </a:p>
          <a:p>
            <a:pPr marL="742950" lvl="1" indent="-285750">
              <a:buFontTx/>
              <a:buChar char="-"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Utilisation d’encres végétales</a:t>
            </a:r>
          </a:p>
          <a:p>
            <a:pPr marL="742950" lvl="1" indent="-285750">
              <a:buFontTx/>
              <a:buChar char="-"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Papier recyclé et éco-labellisé</a:t>
            </a:r>
          </a:p>
          <a:p>
            <a:pPr marL="742950" lvl="1" indent="-285750">
              <a:buFontTx/>
              <a:buChar char="-"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Imprimeur labellisé « </a:t>
            </a:r>
            <a:r>
              <a:rPr lang="fr-F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Imprim’Vert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»</a:t>
            </a: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A6AA82AF-45BC-4DF9-94E3-337AD9637DE5}"/>
              </a:ext>
            </a:extLst>
          </p:cNvPr>
          <p:cNvSpPr txBox="1"/>
          <p:nvPr/>
        </p:nvSpPr>
        <p:spPr>
          <a:xfrm>
            <a:off x="1329229" y="4365104"/>
            <a:ext cx="7494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Valoriser ses engagements dans les supports de communication</a:t>
            </a:r>
            <a:endParaRPr lang="fr-F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Prévoir des panneaux d’information sur les actions engagées</a:t>
            </a:r>
            <a:endParaRPr lang="fr-F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Mettre en place une signalétique éco-conçue, claire et réutilisable chaque année</a:t>
            </a: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xmlns="" id="{E77894DA-2B07-4725-B299-EF1834BFC4F3}"/>
              </a:ext>
            </a:extLst>
          </p:cNvPr>
          <p:cNvSpPr txBox="1">
            <a:spLocks/>
          </p:cNvSpPr>
          <p:nvPr/>
        </p:nvSpPr>
        <p:spPr>
          <a:xfrm>
            <a:off x="238888" y="119919"/>
            <a:ext cx="8437568" cy="79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rgbClr val="006EA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Qu’est-ce qu’un éco-évènement ?</a:t>
            </a:r>
          </a:p>
        </p:txBody>
      </p:sp>
    </p:spTree>
    <p:extLst>
      <p:ext uri="{BB962C8B-B14F-4D97-AF65-F5344CB8AC3E}">
        <p14:creationId xmlns:p14="http://schemas.microsoft.com/office/powerpoint/2010/main" val="3844595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9B652B9-22A4-4DC0-A5B8-98921F4E6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50" y="1020836"/>
            <a:ext cx="1105165" cy="117772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4E142CA7-BAD5-4C48-9DB9-DCDB0EF40068}"/>
              </a:ext>
            </a:extLst>
          </p:cNvPr>
          <p:cNvSpPr txBox="1"/>
          <p:nvPr/>
        </p:nvSpPr>
        <p:spPr>
          <a:xfrm>
            <a:off x="1350080" y="1350467"/>
            <a:ext cx="7326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6EB420"/>
                </a:solidFill>
              </a:rPr>
              <a:t>La gestion des déchets</a:t>
            </a:r>
          </a:p>
        </p:txBody>
      </p:sp>
      <p:sp>
        <p:nvSpPr>
          <p:cNvPr id="14" name="Flèche : virage 13">
            <a:extLst>
              <a:ext uri="{FF2B5EF4-FFF2-40B4-BE49-F238E27FC236}">
                <a16:creationId xmlns:a16="http://schemas.microsoft.com/office/drawing/2014/main" xmlns="" id="{B70B39D1-75FF-4CC9-A585-78C109FC40CB}"/>
              </a:ext>
            </a:extLst>
          </p:cNvPr>
          <p:cNvSpPr/>
          <p:nvPr/>
        </p:nvSpPr>
        <p:spPr>
          <a:xfrm rot="1269720" flipV="1">
            <a:off x="506660" y="2393577"/>
            <a:ext cx="709350" cy="405342"/>
          </a:xfrm>
          <a:prstGeom prst="bentArrow">
            <a:avLst>
              <a:gd name="adj1" fmla="val 15476"/>
              <a:gd name="adj2" fmla="val 32937"/>
              <a:gd name="adj3" fmla="val 47223"/>
              <a:gd name="adj4" fmla="val 81150"/>
            </a:avLst>
          </a:prstGeom>
          <a:solidFill>
            <a:srgbClr val="6EB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62D77D35-93C3-40E4-9185-B67027957D8C}"/>
              </a:ext>
            </a:extLst>
          </p:cNvPr>
          <p:cNvSpPr txBox="1"/>
          <p:nvPr/>
        </p:nvSpPr>
        <p:spPr>
          <a:xfrm>
            <a:off x="4716016" y="1015568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6900" indent="-342900">
              <a:buAutoNum type="arabicParenR"/>
            </a:pPr>
            <a:r>
              <a:rPr lang="fr-FR" dirty="0">
                <a:solidFill>
                  <a:srgbClr val="92D050"/>
                </a:solidFill>
              </a:rPr>
              <a:t>Réduire à la source la quantité de déchets</a:t>
            </a:r>
          </a:p>
          <a:p>
            <a:pPr marL="596900" indent="-342900">
              <a:buAutoNum type="arabicParenR"/>
            </a:pPr>
            <a:r>
              <a:rPr lang="fr-FR" dirty="0">
                <a:solidFill>
                  <a:srgbClr val="92D050"/>
                </a:solidFill>
              </a:rPr>
              <a:t>Mettre en place le tri sélectif</a:t>
            </a:r>
          </a:p>
          <a:p>
            <a:pPr marL="596900" indent="-342900">
              <a:buAutoNum type="arabicParenR"/>
            </a:pPr>
            <a:r>
              <a:rPr lang="fr-FR" dirty="0">
                <a:solidFill>
                  <a:srgbClr val="92D050"/>
                </a:solidFill>
              </a:rPr>
              <a:t>Sensibiliser et informer les organisateurs, intervenants et le public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4903DF74-7891-4E0A-BDF5-8E5B17B0F9E4}"/>
              </a:ext>
            </a:extLst>
          </p:cNvPr>
          <p:cNvSpPr txBox="1"/>
          <p:nvPr/>
        </p:nvSpPr>
        <p:spPr>
          <a:xfrm>
            <a:off x="1259633" y="2694979"/>
            <a:ext cx="788436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Privilégier de la vaisselle réutilisable </a:t>
            </a:r>
          </a:p>
          <a:p>
            <a:pPr marL="742950" lvl="1" indent="-285750">
              <a:buFontTx/>
              <a:buChar char="-"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Vaisselle dite « compostable » ou « biodégradable » non valorisée</a:t>
            </a:r>
          </a:p>
          <a:p>
            <a:pPr marL="742950" lvl="1" indent="-285750">
              <a:buFontTx/>
              <a:buChar char="-"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Avoir recours aux gobelets réutilisables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Arrêter la vente de bouteilles d’eau et privilégier l’eau du robinet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Limiter l’achat de produits suremballés 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(travail avec les fournisseurs)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Privilégier des contenants consignés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Anticiper la gestion des déchets 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(types, quantités, collectes, …)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Organiser le tri et définir les bons emplacements et la signalétique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Former les bénévoles et prévoir un ou plusieurs référents pour les points de tri</a:t>
            </a: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xmlns="" id="{F771DE0C-04BB-4197-A7B5-9E560A8F0AF9}"/>
              </a:ext>
            </a:extLst>
          </p:cNvPr>
          <p:cNvSpPr txBox="1">
            <a:spLocks/>
          </p:cNvSpPr>
          <p:nvPr/>
        </p:nvSpPr>
        <p:spPr>
          <a:xfrm>
            <a:off x="238888" y="119919"/>
            <a:ext cx="8437568" cy="79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rgbClr val="006EA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Qu’est-ce qu’un éco-évènement ?</a:t>
            </a:r>
          </a:p>
        </p:txBody>
      </p:sp>
    </p:spTree>
    <p:extLst>
      <p:ext uri="{BB962C8B-B14F-4D97-AF65-F5344CB8AC3E}">
        <p14:creationId xmlns:p14="http://schemas.microsoft.com/office/powerpoint/2010/main" val="1485942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4E142CA7-BAD5-4C48-9DB9-DCDB0EF40068}"/>
              </a:ext>
            </a:extLst>
          </p:cNvPr>
          <p:cNvSpPr txBox="1"/>
          <p:nvPr/>
        </p:nvSpPr>
        <p:spPr>
          <a:xfrm>
            <a:off x="1494097" y="1206856"/>
            <a:ext cx="7182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AC254A"/>
                </a:solidFill>
              </a:rPr>
              <a:t>Les</a:t>
            </a:r>
            <a:r>
              <a:rPr lang="fr-FR" sz="2800" b="1" dirty="0">
                <a:solidFill>
                  <a:srgbClr val="6E59A5"/>
                </a:solidFill>
              </a:rPr>
              <a:t> </a:t>
            </a:r>
            <a:r>
              <a:rPr lang="fr-FR" sz="2800" b="1" dirty="0">
                <a:solidFill>
                  <a:srgbClr val="AC254A"/>
                </a:solidFill>
              </a:rPr>
              <a:t>transports</a:t>
            </a:r>
          </a:p>
        </p:txBody>
      </p:sp>
      <p:sp>
        <p:nvSpPr>
          <p:cNvPr id="14" name="Flèche : virage 13">
            <a:extLst>
              <a:ext uri="{FF2B5EF4-FFF2-40B4-BE49-F238E27FC236}">
                <a16:creationId xmlns:a16="http://schemas.microsoft.com/office/drawing/2014/main" xmlns="" id="{B70B39D1-75FF-4CC9-A585-78C109FC40CB}"/>
              </a:ext>
            </a:extLst>
          </p:cNvPr>
          <p:cNvSpPr/>
          <p:nvPr/>
        </p:nvSpPr>
        <p:spPr>
          <a:xfrm rot="1269720" flipV="1">
            <a:off x="585455" y="1981717"/>
            <a:ext cx="709350" cy="405342"/>
          </a:xfrm>
          <a:prstGeom prst="bentArrow">
            <a:avLst>
              <a:gd name="adj1" fmla="val 15476"/>
              <a:gd name="adj2" fmla="val 32937"/>
              <a:gd name="adj3" fmla="val 47223"/>
              <a:gd name="adj4" fmla="val 81150"/>
            </a:avLst>
          </a:prstGeom>
          <a:solidFill>
            <a:srgbClr val="AC2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62D77D35-93C3-40E4-9185-B67027957D8C}"/>
              </a:ext>
            </a:extLst>
          </p:cNvPr>
          <p:cNvSpPr txBox="1"/>
          <p:nvPr/>
        </p:nvSpPr>
        <p:spPr>
          <a:xfrm>
            <a:off x="1325650" y="1925368"/>
            <a:ext cx="7494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Encourager le covoiturage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Encourager les transports collectifs (si possible)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Encourager l’accès à vélo (si possible)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1B6D4883-BE13-4922-BFC1-7FA91DEEA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73" y="1124744"/>
            <a:ext cx="1092175" cy="64847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10816A5-5668-4AA2-9D38-A059B3DFE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67" y="3057176"/>
            <a:ext cx="1058986" cy="101112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F285E5E4-3568-4FD4-86F2-293E29118494}"/>
              </a:ext>
            </a:extLst>
          </p:cNvPr>
          <p:cNvSpPr txBox="1"/>
          <p:nvPr/>
        </p:nvSpPr>
        <p:spPr>
          <a:xfrm>
            <a:off x="1494097" y="3301127"/>
            <a:ext cx="7182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48C"/>
                </a:solidFill>
              </a:rPr>
              <a:t>Les achats responsables</a:t>
            </a:r>
          </a:p>
        </p:txBody>
      </p:sp>
      <p:sp>
        <p:nvSpPr>
          <p:cNvPr id="11" name="Flèche : virage 10">
            <a:extLst>
              <a:ext uri="{FF2B5EF4-FFF2-40B4-BE49-F238E27FC236}">
                <a16:creationId xmlns:a16="http://schemas.microsoft.com/office/drawing/2014/main" xmlns="" id="{7DD52DA7-A705-49BD-8E7A-F8E83F688E6C}"/>
              </a:ext>
            </a:extLst>
          </p:cNvPr>
          <p:cNvSpPr/>
          <p:nvPr/>
        </p:nvSpPr>
        <p:spPr>
          <a:xfrm rot="1269720" flipV="1">
            <a:off x="581034" y="4331806"/>
            <a:ext cx="709350" cy="405342"/>
          </a:xfrm>
          <a:prstGeom prst="bentArrow">
            <a:avLst>
              <a:gd name="adj1" fmla="val 15476"/>
              <a:gd name="adj2" fmla="val 32937"/>
              <a:gd name="adj3" fmla="val 47223"/>
              <a:gd name="adj4" fmla="val 81150"/>
            </a:avLst>
          </a:prstGeom>
          <a:solidFill>
            <a:srgbClr val="007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0C18FCE5-11CE-4964-83A6-755E05E7D372}"/>
              </a:ext>
            </a:extLst>
          </p:cNvPr>
          <p:cNvSpPr txBox="1"/>
          <p:nvPr/>
        </p:nvSpPr>
        <p:spPr>
          <a:xfrm>
            <a:off x="1339632" y="3832416"/>
            <a:ext cx="74948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Proposer une restauration et buvette avec des produits locaux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Privilégier les produits de saison et issus d’une agriculture durable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Gérer au mieux les quantités pour éviter les gaspillages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Préférer des produits éco-labellisés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Limiter les objets promotionnels</a:t>
            </a:r>
          </a:p>
        </p:txBody>
      </p:sp>
      <p:sp>
        <p:nvSpPr>
          <p:cNvPr id="18" name="Titre 2">
            <a:extLst>
              <a:ext uri="{FF2B5EF4-FFF2-40B4-BE49-F238E27FC236}">
                <a16:creationId xmlns:a16="http://schemas.microsoft.com/office/drawing/2014/main" xmlns="" id="{BA6DAA7B-61F8-44C4-B299-198FB72FB684}"/>
              </a:ext>
            </a:extLst>
          </p:cNvPr>
          <p:cNvSpPr txBox="1">
            <a:spLocks/>
          </p:cNvSpPr>
          <p:nvPr/>
        </p:nvSpPr>
        <p:spPr>
          <a:xfrm>
            <a:off x="238888" y="119919"/>
            <a:ext cx="8437568" cy="79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rgbClr val="006EA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Qu’est-ce qu’un éco-évènement ?</a:t>
            </a:r>
          </a:p>
        </p:txBody>
      </p:sp>
    </p:spTree>
    <p:extLst>
      <p:ext uri="{BB962C8B-B14F-4D97-AF65-F5344CB8AC3E}">
        <p14:creationId xmlns:p14="http://schemas.microsoft.com/office/powerpoint/2010/main" val="3494496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15B4D50-39E9-4EEB-9334-0AF77D567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80689"/>
            <a:ext cx="1069308" cy="10800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4E142CA7-BAD5-4C48-9DB9-DCDB0EF40068}"/>
              </a:ext>
            </a:extLst>
          </p:cNvPr>
          <p:cNvSpPr txBox="1"/>
          <p:nvPr/>
        </p:nvSpPr>
        <p:spPr>
          <a:xfrm>
            <a:off x="1422089" y="1350467"/>
            <a:ext cx="7326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28B1DA"/>
                </a:solidFill>
              </a:rPr>
              <a:t>La gestion de l’eau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4903DF74-7891-4E0A-BDF5-8E5B17B0F9E4}"/>
              </a:ext>
            </a:extLst>
          </p:cNvPr>
          <p:cNvSpPr txBox="1"/>
          <p:nvPr/>
        </p:nvSpPr>
        <p:spPr>
          <a:xfrm>
            <a:off x="1469666" y="1951672"/>
            <a:ext cx="72422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Signaler les points d’eau et promouvoir l’eau du robinet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Utiliser des produits écologiques labellisés pour l’entretien et le nettoyage (ex : vaisselle)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Installer des toilettes sèches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Equiper les éventuels points d’eau de systèmes anti-gaspillage</a:t>
            </a:r>
          </a:p>
        </p:txBody>
      </p:sp>
      <p:sp>
        <p:nvSpPr>
          <p:cNvPr id="11" name="Flèche : virage 10">
            <a:extLst>
              <a:ext uri="{FF2B5EF4-FFF2-40B4-BE49-F238E27FC236}">
                <a16:creationId xmlns:a16="http://schemas.microsoft.com/office/drawing/2014/main" xmlns="" id="{1FE9C1C1-C800-4A7E-A738-3D33C46FB046}"/>
              </a:ext>
            </a:extLst>
          </p:cNvPr>
          <p:cNvSpPr/>
          <p:nvPr/>
        </p:nvSpPr>
        <p:spPr>
          <a:xfrm rot="1269720" flipV="1">
            <a:off x="737855" y="2391245"/>
            <a:ext cx="709350" cy="405342"/>
          </a:xfrm>
          <a:prstGeom prst="bentArrow">
            <a:avLst>
              <a:gd name="adj1" fmla="val 15476"/>
              <a:gd name="adj2" fmla="val 32937"/>
              <a:gd name="adj3" fmla="val 47223"/>
              <a:gd name="adj4" fmla="val 81150"/>
            </a:avLst>
          </a:prstGeom>
          <a:solidFill>
            <a:srgbClr val="28B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CD1C6F02-215B-48F0-B696-52CA28AEFD2F}"/>
              </a:ext>
            </a:extLst>
          </p:cNvPr>
          <p:cNvSpPr txBox="1"/>
          <p:nvPr/>
        </p:nvSpPr>
        <p:spPr>
          <a:xfrm>
            <a:off x="1422089" y="3752675"/>
            <a:ext cx="7182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6E59A5"/>
                </a:solidFill>
              </a:rPr>
              <a:t>La maitrise de l’énergie</a:t>
            </a:r>
          </a:p>
        </p:txBody>
      </p:sp>
      <p:sp>
        <p:nvSpPr>
          <p:cNvPr id="17" name="Flèche : virage 16">
            <a:extLst>
              <a:ext uri="{FF2B5EF4-FFF2-40B4-BE49-F238E27FC236}">
                <a16:creationId xmlns:a16="http://schemas.microsoft.com/office/drawing/2014/main" xmlns="" id="{D4E05C76-7313-42EC-96E8-89DBA4BA3D2B}"/>
              </a:ext>
            </a:extLst>
          </p:cNvPr>
          <p:cNvSpPr/>
          <p:nvPr/>
        </p:nvSpPr>
        <p:spPr>
          <a:xfrm rot="1269720" flipV="1">
            <a:off x="737855" y="4739185"/>
            <a:ext cx="709350" cy="405342"/>
          </a:xfrm>
          <a:prstGeom prst="bentArrow">
            <a:avLst>
              <a:gd name="adj1" fmla="val 15476"/>
              <a:gd name="adj2" fmla="val 32937"/>
              <a:gd name="adj3" fmla="val 47223"/>
              <a:gd name="adj4" fmla="val 81150"/>
            </a:avLst>
          </a:prstGeom>
          <a:solidFill>
            <a:srgbClr val="6E5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3DF12035-1968-43FB-B0DD-BDBA802F2036}"/>
              </a:ext>
            </a:extLst>
          </p:cNvPr>
          <p:cNvSpPr txBox="1"/>
          <p:nvPr/>
        </p:nvSpPr>
        <p:spPr>
          <a:xfrm>
            <a:off x="1469666" y="4322796"/>
            <a:ext cx="7494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Réduire les consommations d’énergie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Eteindre les appareils électriques quand ils ne sont pas utilisés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Choisir un site raccordé au réseau électrique pour éviter l’utilisation de groupes électrogènes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0371AEE8-E283-48DA-AE6B-F7593A709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28" y="3501008"/>
            <a:ext cx="1026553" cy="1026553"/>
          </a:xfrm>
          <a:prstGeom prst="rect">
            <a:avLst/>
          </a:prstGeom>
        </p:spPr>
      </p:pic>
      <p:sp>
        <p:nvSpPr>
          <p:cNvPr id="14" name="Titre 2">
            <a:extLst>
              <a:ext uri="{FF2B5EF4-FFF2-40B4-BE49-F238E27FC236}">
                <a16:creationId xmlns:a16="http://schemas.microsoft.com/office/drawing/2014/main" xmlns="" id="{6A6FEE2A-891C-4181-8CE2-B7A28C0A663F}"/>
              </a:ext>
            </a:extLst>
          </p:cNvPr>
          <p:cNvSpPr txBox="1">
            <a:spLocks/>
          </p:cNvSpPr>
          <p:nvPr/>
        </p:nvSpPr>
        <p:spPr>
          <a:xfrm>
            <a:off x="238888" y="119919"/>
            <a:ext cx="8437568" cy="79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rgbClr val="006EA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Qu’est-ce qu’un éco-évènement ?</a:t>
            </a:r>
          </a:p>
        </p:txBody>
      </p:sp>
    </p:spTree>
    <p:extLst>
      <p:ext uri="{BB962C8B-B14F-4D97-AF65-F5344CB8AC3E}">
        <p14:creationId xmlns:p14="http://schemas.microsoft.com/office/powerpoint/2010/main" val="1597777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B4B0EBB-A9A0-4D9A-8954-D5E99DD75816}"/>
              </a:ext>
            </a:extLst>
          </p:cNvPr>
          <p:cNvSpPr/>
          <p:nvPr/>
        </p:nvSpPr>
        <p:spPr>
          <a:xfrm>
            <a:off x="0" y="1412776"/>
            <a:ext cx="9144000" cy="3024336"/>
          </a:xfrm>
          <a:prstGeom prst="rect">
            <a:avLst/>
          </a:prstGeom>
          <a:solidFill>
            <a:srgbClr val="006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2- L’élaboration d’une démarche </a:t>
            </a:r>
          </a:p>
          <a:p>
            <a:pPr algn="ctr"/>
            <a:r>
              <a:rPr lang="fr-FR" sz="3200" b="1" dirty="0"/>
              <a:t>d’accompagnement des éco-évènements</a:t>
            </a:r>
          </a:p>
        </p:txBody>
      </p:sp>
    </p:spTree>
    <p:extLst>
      <p:ext uri="{BB962C8B-B14F-4D97-AF65-F5344CB8AC3E}">
        <p14:creationId xmlns:p14="http://schemas.microsoft.com/office/powerpoint/2010/main" val="791254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AC2FE84E-87C6-43ED-937B-9EB0579B5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88" y="119919"/>
            <a:ext cx="8437568" cy="791747"/>
          </a:xfrm>
        </p:spPr>
        <p:txBody>
          <a:bodyPr/>
          <a:lstStyle/>
          <a:p>
            <a:r>
              <a:rPr lang="fr-FR" dirty="0"/>
              <a:t>Prêt de gobelets aux associations/structures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5AD9F15E-25DB-4486-ACAC-1EECC67DA9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44" r="7145"/>
          <a:stretch/>
        </p:blipFill>
        <p:spPr>
          <a:xfrm>
            <a:off x="7560898" y="1242229"/>
            <a:ext cx="1403590" cy="302880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AE06AE47-8C96-483A-B68B-7E4CB1D4A3D7}"/>
              </a:ext>
            </a:extLst>
          </p:cNvPr>
          <p:cNvSpPr txBox="1"/>
          <p:nvPr/>
        </p:nvSpPr>
        <p:spPr>
          <a:xfrm>
            <a:off x="238888" y="1246694"/>
            <a:ext cx="7285441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Prêt de gobelets de 40 cl </a:t>
            </a:r>
            <a:r>
              <a:rPr lang="fr-FR" b="1" dirty="0">
                <a:solidFill>
                  <a:srgbClr val="C00000"/>
                </a:solidFill>
              </a:rPr>
              <a:t>sans visuel </a:t>
            </a:r>
            <a:r>
              <a:rPr lang="fr-FR" dirty="0"/>
              <a:t>(sauf graduation 12 cl / 25 cl / 40 cl)</a:t>
            </a:r>
          </a:p>
          <a:p>
            <a:pPr algn="just"/>
            <a:r>
              <a:rPr lang="fr-FR" dirty="0"/>
              <a:t>Conditionnement par caisse de 352 gobelets</a:t>
            </a:r>
          </a:p>
          <a:p>
            <a:pPr algn="just"/>
            <a:endParaRPr lang="fr-FR" sz="1600" dirty="0"/>
          </a:p>
          <a:p>
            <a:pPr algn="just"/>
            <a:r>
              <a:rPr lang="fr-FR" b="1" dirty="0"/>
              <a:t>Stockage des gobelets et gestion par Jazz à Vienne</a:t>
            </a:r>
          </a:p>
          <a:p>
            <a:pPr algn="just"/>
            <a:r>
              <a:rPr lang="fr-FR" dirty="0"/>
              <a:t>L’Agglo finance Jazz à Vienne pour l’achat des gobelets et caisses de stockage</a:t>
            </a:r>
          </a:p>
          <a:p>
            <a:pPr algn="just"/>
            <a:endParaRPr lang="fr-FR" sz="1600" dirty="0"/>
          </a:p>
          <a:p>
            <a:pPr algn="just">
              <a:spcAft>
                <a:spcPts val="300"/>
              </a:spcAft>
            </a:pPr>
            <a:r>
              <a:rPr lang="fr-FR" u="sng" dirty="0"/>
              <a:t>En pratique</a:t>
            </a:r>
            <a:r>
              <a:rPr lang="fr-FR" dirty="0"/>
              <a:t> :</a:t>
            </a:r>
          </a:p>
          <a:p>
            <a:pPr marL="542925" indent="-285750" algn="just">
              <a:buClr>
                <a:srgbClr val="006EAB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dirty="0"/>
              <a:t>Réservation des gobelets auprès de l’Agglo</a:t>
            </a:r>
          </a:p>
          <a:p>
            <a:pPr marL="542925" indent="-285750" algn="just">
              <a:buClr>
                <a:srgbClr val="006EAB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dirty="0"/>
              <a:t>Retrait des gobelets gratuitement auprès de Jazz à Vienne</a:t>
            </a:r>
          </a:p>
          <a:p>
            <a:pPr marL="542925" indent="-285750" algn="just">
              <a:buClr>
                <a:srgbClr val="006EAB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dirty="0"/>
              <a:t>Obligation d’une mise en place d’un système de consigne lors de l’évènement (1€ par gobelet)</a:t>
            </a:r>
          </a:p>
          <a:p>
            <a:pPr marL="542925" indent="-285750" algn="just">
              <a:buClr>
                <a:srgbClr val="006EAB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dirty="0"/>
              <a:t>Obligation d’un lavage des gobelets auprès de Messidor à Pont-Évêque (Comptoir des Criques) pris en charge par l’Agglo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14490C-AA67-4895-A90A-5FDB54DE4ED9}"/>
              </a:ext>
            </a:extLst>
          </p:cNvPr>
          <p:cNvSpPr/>
          <p:nvPr/>
        </p:nvSpPr>
        <p:spPr>
          <a:xfrm>
            <a:off x="238888" y="4798893"/>
            <a:ext cx="8553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285750" algn="just">
              <a:buClr>
                <a:srgbClr val="006EAB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dirty="0"/>
              <a:t>Comptage et vérification des gobelets par Messidor </a:t>
            </a:r>
            <a:r>
              <a:rPr lang="fr-FR" dirty="0">
                <a:sym typeface="Wingdings" panose="05000000000000000000" pitchFamily="2" charset="2"/>
              </a:rPr>
              <a:t> Facturation 0,50€ par gobelet manquant auprès de l’association/structure emprunteuse</a:t>
            </a:r>
          </a:p>
        </p:txBody>
      </p:sp>
    </p:spTree>
    <p:extLst>
      <p:ext uri="{BB962C8B-B14F-4D97-AF65-F5344CB8AC3E}">
        <p14:creationId xmlns:p14="http://schemas.microsoft.com/office/powerpoint/2010/main" val="1930806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AC2FE84E-87C6-43ED-937B-9EB0579B5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88" y="119919"/>
            <a:ext cx="8437568" cy="791747"/>
          </a:xfrm>
        </p:spPr>
        <p:txBody>
          <a:bodyPr/>
          <a:lstStyle/>
          <a:p>
            <a:r>
              <a:rPr lang="fr-FR" dirty="0"/>
              <a:t>Mise en place du tri des déchets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42270DDA-FDEE-47CC-8409-B88693CD71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r="10800"/>
          <a:stretch/>
        </p:blipFill>
        <p:spPr>
          <a:xfrm>
            <a:off x="6483825" y="998365"/>
            <a:ext cx="2660175" cy="43681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441E21F-32FD-4ED5-8415-DABDEEFDDEC3}"/>
              </a:ext>
            </a:extLst>
          </p:cNvPr>
          <p:cNvSpPr/>
          <p:nvPr/>
        </p:nvSpPr>
        <p:spPr>
          <a:xfrm>
            <a:off x="251520" y="1021229"/>
            <a:ext cx="5976664" cy="2623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Rappel : Convention de mise à disposition de matériel</a:t>
            </a:r>
          </a:p>
          <a:p>
            <a:pPr algn="ctr"/>
            <a:r>
              <a:rPr lang="fr-FR" sz="2000" b="1" dirty="0"/>
              <a:t>pour une manifestation ponctuelle</a:t>
            </a:r>
          </a:p>
          <a:p>
            <a:endParaRPr lang="fr-FR" sz="1050" dirty="0"/>
          </a:p>
          <a:p>
            <a:r>
              <a:rPr lang="fr-FR" sz="1600" i="1" dirty="0"/>
              <a:t>Disponible sur le site internet rubrique « Déchets » </a:t>
            </a:r>
            <a:r>
              <a:rPr lang="fr-FR" sz="1600" i="1" dirty="0">
                <a:sym typeface="Wingdings" panose="05000000000000000000" pitchFamily="2" charset="2"/>
              </a:rPr>
              <a:t> « Mes demandes »  bas de page « J’organise un événement ponctuel »</a:t>
            </a:r>
            <a:endParaRPr lang="fr-FR" sz="1600" i="1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600" i="1" dirty="0">
                <a:sym typeface="Wingdings" panose="05000000000000000000" pitchFamily="2" charset="2"/>
              </a:rPr>
              <a:t>Demande à réaliser à minima 1 mois avant la manifestation</a:t>
            </a:r>
          </a:p>
          <a:p>
            <a:endParaRPr lang="fr-FR" sz="1200" dirty="0">
              <a:sym typeface="Wingdings" panose="05000000000000000000" pitchFamily="2" charset="2"/>
            </a:endParaRPr>
          </a:p>
          <a:p>
            <a:r>
              <a:rPr lang="fr-FR" b="1" dirty="0">
                <a:sym typeface="Wingdings" panose="05000000000000000000" pitchFamily="2" charset="2"/>
              </a:rPr>
              <a:t>Prêt de bacs ordures ménagères et collecte sélective</a:t>
            </a:r>
          </a:p>
          <a:p>
            <a:r>
              <a:rPr lang="fr-FR" b="1" dirty="0">
                <a:sym typeface="Wingdings" panose="05000000000000000000" pitchFamily="2" charset="2"/>
              </a:rPr>
              <a:t>Prêt de duetto pour le tri des déchets </a:t>
            </a:r>
          </a:p>
          <a:p>
            <a:r>
              <a:rPr lang="fr-FR" dirty="0">
                <a:sym typeface="Wingdings" panose="05000000000000000000" pitchFamily="2" charset="2"/>
              </a:rPr>
              <a:t> A récupérer aux ateliers de l’Agglo à Saint-Alban à Vienne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A7B02812-2045-43DA-9431-E591A3333846}"/>
              </a:ext>
            </a:extLst>
          </p:cNvPr>
          <p:cNvSpPr txBox="1"/>
          <p:nvPr/>
        </p:nvSpPr>
        <p:spPr>
          <a:xfrm>
            <a:off x="251520" y="3861048"/>
            <a:ext cx="5976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+ </a:t>
            </a:r>
            <a:r>
              <a:rPr lang="fr-FR" dirty="0"/>
              <a:t>Travail en cours sur les possibilités d’améliorer le tri (avec conseils sur dispositifs de pré-collecte + signalétique adaptée) à mettre en place dans les principaux </a:t>
            </a:r>
            <a:r>
              <a:rPr lang="fr-FR" b="1" dirty="0"/>
              <a:t>lieux d’accueil des évènements de l’Agglo</a:t>
            </a:r>
            <a:r>
              <a:rPr lang="fr-FR" dirty="0"/>
              <a:t> (ex : Equipements sportifs Agglo, Le Manège, Verrière des Cordeliers, …)</a:t>
            </a:r>
          </a:p>
        </p:txBody>
      </p:sp>
    </p:spTree>
    <p:extLst>
      <p:ext uri="{BB962C8B-B14F-4D97-AF65-F5344CB8AC3E}">
        <p14:creationId xmlns:p14="http://schemas.microsoft.com/office/powerpoint/2010/main" val="35770452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614</Words>
  <Application>Microsoft Office PowerPoint</Application>
  <PresentationFormat>Affichage à l'écran (4:3)</PresentationFormat>
  <Paragraphs>105</Paragraphs>
  <Slides>13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Prêt de gobelets aux associations/structures</vt:lpstr>
      <vt:lpstr>Mise en place du tri des déchets</vt:lpstr>
      <vt:lpstr>Points d’eau - communication sur Aqua Vienna</vt:lpstr>
      <vt:lpstr>Présentation PowerPoint</vt:lpstr>
      <vt:lpstr>Présentation PowerPoint</vt:lpstr>
      <vt:lpstr>Quelles autres actions pour la suite 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cpaluszezak</dc:creator>
  <cp:lastModifiedBy>Florence FN. NAUDY</cp:lastModifiedBy>
  <cp:revision>107</cp:revision>
  <cp:lastPrinted>2018-01-11T11:52:51Z</cp:lastPrinted>
  <dcterms:created xsi:type="dcterms:W3CDTF">2011-08-29T11:29:52Z</dcterms:created>
  <dcterms:modified xsi:type="dcterms:W3CDTF">2023-04-06T09:23:05Z</dcterms:modified>
</cp:coreProperties>
</file>